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97" r:id="rId2"/>
    <p:sldId id="309" r:id="rId3"/>
    <p:sldId id="313" r:id="rId4"/>
    <p:sldId id="315" r:id="rId5"/>
    <p:sldId id="299" r:id="rId6"/>
    <p:sldId id="293" r:id="rId7"/>
    <p:sldId id="311" r:id="rId8"/>
    <p:sldId id="319" r:id="rId9"/>
    <p:sldId id="310" r:id="rId10"/>
    <p:sldId id="300" r:id="rId11"/>
    <p:sldId id="312" r:id="rId12"/>
    <p:sldId id="301" r:id="rId13"/>
    <p:sldId id="302" r:id="rId14"/>
    <p:sldId id="304" r:id="rId15"/>
    <p:sldId id="305" r:id="rId16"/>
    <p:sldId id="314" r:id="rId17"/>
    <p:sldId id="316" r:id="rId18"/>
    <p:sldId id="307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CEA1-07E6-425B-9806-843B4770124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E640-D0CF-4B83-A038-B51514167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32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81DEF-E565-413C-ADF8-CE8FEADF9AA7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72137-E99C-47F7-AD70-DAF7A5C69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9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B7B9B5-E9DB-4E88-8E89-E6AFCC712BBB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youtube.com/watch?v=UrimDbTUal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930153" cy="2095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dirty="0" smtClean="0"/>
              <a:t>Meta=change</a:t>
            </a:r>
          </a:p>
          <a:p>
            <a:pPr marL="0" indent="0" algn="ctr">
              <a:buNone/>
            </a:pPr>
            <a:r>
              <a:rPr lang="en-US" sz="6000" dirty="0" err="1" smtClean="0"/>
              <a:t>Morphic</a:t>
            </a:r>
            <a:r>
              <a:rPr lang="en-US" sz="6000" dirty="0" smtClean="0"/>
              <a:t>=form/shape</a:t>
            </a:r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475287" cy="10810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/>
              </a:rPr>
              <a:t>METAMORPHIC ROCKS</a:t>
            </a:r>
          </a:p>
        </p:txBody>
      </p:sp>
      <p:pic>
        <p:nvPicPr>
          <p:cNvPr id="5" name="Picture 4" descr="http://www.comicheroes.co.uk/images/gifs/Hulk/Hulk_walkfowar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3276600"/>
            <a:ext cx="247053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95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7498080" cy="48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68680" lvl="1" indent="-457200">
              <a:buAutoNum type="alphaLcPeriod"/>
            </a:pPr>
            <a:r>
              <a:rPr lang="en-US" sz="3200" dirty="0" smtClean="0">
                <a:solidFill>
                  <a:srgbClr val="0070C0"/>
                </a:solidFill>
              </a:rPr>
              <a:t>Foliated</a:t>
            </a:r>
            <a:r>
              <a:rPr lang="en-US" sz="3200" dirty="0" smtClean="0">
                <a:solidFill>
                  <a:srgbClr val="003300"/>
                </a:solidFill>
              </a:rPr>
              <a:t> </a:t>
            </a:r>
            <a:r>
              <a:rPr lang="en-US" sz="3200" dirty="0">
                <a:solidFill>
                  <a:srgbClr val="003300"/>
                </a:solidFill>
              </a:rPr>
              <a:t>– mineral crystals are arranged in  </a:t>
            </a:r>
            <a:r>
              <a:rPr lang="en-US" sz="3200" dirty="0">
                <a:solidFill>
                  <a:srgbClr val="00B0F0"/>
                </a:solidFill>
              </a:rPr>
              <a:t>parallel</a:t>
            </a:r>
            <a:r>
              <a:rPr lang="en-US" sz="3200" dirty="0">
                <a:solidFill>
                  <a:srgbClr val="003300"/>
                </a:solidFill>
              </a:rPr>
              <a:t> layers or </a:t>
            </a:r>
            <a:r>
              <a:rPr lang="en-US" sz="3200" dirty="0" smtClean="0">
                <a:solidFill>
                  <a:srgbClr val="00B0F0"/>
                </a:solidFill>
              </a:rPr>
              <a:t>bands</a:t>
            </a:r>
            <a:endParaRPr lang="en-US" sz="3200" dirty="0">
              <a:solidFill>
                <a:srgbClr val="003300"/>
              </a:solidFill>
            </a:endParaRPr>
          </a:p>
          <a:p>
            <a:pPr marL="411480" lvl="1" indent="0">
              <a:buNone/>
            </a:pPr>
            <a:r>
              <a:rPr lang="en-US" sz="3200" dirty="0" smtClean="0">
                <a:solidFill>
                  <a:srgbClr val="003300"/>
                </a:solidFill>
              </a:rPr>
              <a:t>Examples: Schist</a:t>
            </a:r>
            <a:r>
              <a:rPr lang="en-US" sz="3200" dirty="0">
                <a:solidFill>
                  <a:srgbClr val="003300"/>
                </a:solidFill>
              </a:rPr>
              <a:t>, slate, and </a:t>
            </a:r>
            <a:r>
              <a:rPr lang="en-US" sz="3200" dirty="0" smtClean="0">
                <a:solidFill>
                  <a:srgbClr val="003300"/>
                </a:solidFill>
              </a:rPr>
              <a:t>gneiss</a:t>
            </a:r>
          </a:p>
          <a:p>
            <a:pPr marL="868680" lvl="1" indent="-457200">
              <a:buAutoNum type="alphaLcPeriod"/>
            </a:pPr>
            <a:endParaRPr lang="en-US" sz="2400" dirty="0">
              <a:solidFill>
                <a:srgbClr val="003300"/>
              </a:solidFill>
            </a:endParaRPr>
          </a:p>
          <a:p>
            <a:pPr marL="868680" lvl="1" indent="-457200">
              <a:buAutoNum type="alphaLcPeriod"/>
            </a:pPr>
            <a:endParaRPr lang="en-US" sz="2400" dirty="0">
              <a:solidFill>
                <a:srgbClr val="003300"/>
              </a:solidFill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rgbClr val="003300"/>
                </a:solidFill>
              </a:rPr>
              <a:t>b. </a:t>
            </a:r>
            <a:r>
              <a:rPr lang="en-US" sz="3200" dirty="0" err="1" smtClean="0">
                <a:solidFill>
                  <a:srgbClr val="0070C0"/>
                </a:solidFill>
              </a:rPr>
              <a:t>Nonfoliated</a:t>
            </a:r>
            <a:r>
              <a:rPr lang="en-US" sz="3200" dirty="0" smtClean="0">
                <a:solidFill>
                  <a:srgbClr val="003300"/>
                </a:solidFill>
              </a:rPr>
              <a:t> </a:t>
            </a:r>
            <a:r>
              <a:rPr lang="en-US" sz="3200" dirty="0">
                <a:solidFill>
                  <a:srgbClr val="003300"/>
                </a:solidFill>
              </a:rPr>
              <a:t>– rocks are not banded and do not break into layers </a:t>
            </a:r>
            <a:endParaRPr lang="en-US" sz="3200" dirty="0" smtClean="0">
              <a:solidFill>
                <a:srgbClr val="003300"/>
              </a:solidFill>
            </a:endParaRPr>
          </a:p>
          <a:p>
            <a:pPr marL="411480" lvl="1" indent="0">
              <a:buNone/>
            </a:pPr>
            <a:r>
              <a:rPr lang="en-US" sz="3200" dirty="0" smtClean="0">
                <a:solidFill>
                  <a:srgbClr val="003300"/>
                </a:solidFill>
              </a:rPr>
              <a:t>Examples: Marble </a:t>
            </a:r>
            <a:r>
              <a:rPr lang="en-US" sz="3200" dirty="0">
                <a:solidFill>
                  <a:srgbClr val="003300"/>
                </a:solidFill>
              </a:rPr>
              <a:t>and </a:t>
            </a:r>
            <a:r>
              <a:rPr lang="en-US" sz="3200" dirty="0" err="1" smtClean="0">
                <a:solidFill>
                  <a:srgbClr val="003300"/>
                </a:solidFill>
              </a:rPr>
              <a:t>quartizite</a:t>
            </a:r>
            <a:endParaRPr lang="en-US" sz="3200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7737" y="152400"/>
            <a:ext cx="7756263" cy="1524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.  Types of Metamorphic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105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43" y="533400"/>
            <a:ext cx="7977732" cy="60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56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Foliated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035" y="2711670"/>
            <a:ext cx="5528530" cy="39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43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Non-foliated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832" y="1981200"/>
            <a:ext cx="6303368" cy="404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8000" dirty="0" smtClean="0"/>
              <a:t>NON-Foliated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07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VI.</a:t>
            </a:r>
            <a:r>
              <a:rPr lang="en-US" sz="4400" dirty="0" smtClean="0"/>
              <a:t> Contact vs. Regional Metamorphism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240280"/>
            <a:ext cx="4036806" cy="6583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Contact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947595"/>
            <a:ext cx="4111392" cy="31729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Small Area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2240280"/>
            <a:ext cx="3801394" cy="6583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Regional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642360" cy="3276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Large Area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6949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8161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818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marble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61530"/>
            <a:ext cx="23764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slat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60020"/>
            <a:ext cx="23399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468312" y="4038600"/>
            <a:ext cx="201612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MARBLE</a:t>
            </a:r>
          </a:p>
        </p:txBody>
      </p:sp>
      <p:sp>
        <p:nvSpPr>
          <p:cNvPr id="16391" name="WordArt 9"/>
          <p:cNvSpPr>
            <a:spLocks noChangeArrowheads="1" noChangeShapeType="1" noTextEdit="1"/>
          </p:cNvSpPr>
          <p:nvPr/>
        </p:nvSpPr>
        <p:spPr bwMode="auto">
          <a:xfrm>
            <a:off x="6019800" y="4080308"/>
            <a:ext cx="201612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Comic Sans MS"/>
              </a:rPr>
              <a:t>SLATE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0582" y="438909"/>
            <a:ext cx="4349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Examples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51" y="4800600"/>
            <a:ext cx="281891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Used in construction of buildings and walkways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18404" y="4904509"/>
            <a:ext cx="28189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Used in tables, floors, and roofing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643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5400"/>
            <a:ext cx="4355592" cy="12954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www.youtube.com/watch?v=UrimDbTUalg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www.comicheroes.co.uk/images/gifs/Hulk/Hulk_walkfowar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2971800"/>
            <a:ext cx="247053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291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effectLst/>
              </a:rPr>
              <a:t>Tier 1 Metamorphic</a:t>
            </a:r>
            <a:endParaRPr lang="en-US" sz="6000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2296" indent="0" algn="ctr">
              <a:buNone/>
            </a:pPr>
            <a:r>
              <a:rPr lang="en-US" sz="3600" dirty="0" smtClean="0">
                <a:solidFill>
                  <a:schemeClr val="accent6"/>
                </a:solidFill>
              </a:rPr>
              <a:t>Picture</a:t>
            </a:r>
          </a:p>
          <a:p>
            <a:pPr algn="ctr"/>
            <a:r>
              <a:rPr lang="en-US" dirty="0" smtClean="0"/>
              <a:t>1 picture of foliated </a:t>
            </a:r>
          </a:p>
          <a:p>
            <a:pPr algn="ctr"/>
            <a:r>
              <a:rPr lang="en-US" dirty="0" smtClean="0"/>
              <a:t>1 picture of non-foliated</a:t>
            </a:r>
          </a:p>
          <a:p>
            <a:pPr algn="ctr"/>
            <a:r>
              <a:rPr lang="en-US" dirty="0" smtClean="0"/>
              <a:t>Must have correct rock names </a:t>
            </a:r>
          </a:p>
          <a:p>
            <a:pPr algn="ctr"/>
            <a:r>
              <a:rPr lang="en-US" dirty="0" smtClean="0"/>
              <a:t>Must be presented in an organized/colorful 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2296" indent="0" algn="ctr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Chart</a:t>
            </a:r>
          </a:p>
          <a:p>
            <a:pPr algn="ctr"/>
            <a:r>
              <a:rPr lang="en-US" dirty="0" smtClean="0"/>
              <a:t>Complete chart </a:t>
            </a:r>
          </a:p>
          <a:p>
            <a:pPr algn="ctr"/>
            <a:r>
              <a:rPr lang="en-US" dirty="0" smtClean="0"/>
              <a:t>Must do research </a:t>
            </a:r>
          </a:p>
          <a:p>
            <a:pPr algn="ctr"/>
            <a:r>
              <a:rPr lang="en-US" dirty="0" smtClean="0"/>
              <a:t>DOES NOT have to be colorful</a:t>
            </a:r>
            <a:endParaRPr lang="en-US" dirty="0"/>
          </a:p>
        </p:txBody>
      </p:sp>
      <p:pic>
        <p:nvPicPr>
          <p:cNvPr id="10242" name="Picture 2" descr="C:\Users\E200801842\AppData\Local\Microsoft\Windows\Temporary Internet Files\Content.IE5\4MKYGZ72\MP9004386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2057400" cy="13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200801842\AppData\Local\Microsoft\Windows\Temporary Internet Files\Content.IE5\SJQEPIF6\MP9004309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595"/>
            <a:ext cx="2285106" cy="1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I. Parent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441192" cy="4800600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en-US" sz="5400" dirty="0" smtClean="0"/>
              <a:t>Rocks that have been changed from an original “parent” rock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67000"/>
            <a:ext cx="3858893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756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6672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672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my.hrw.com/sh2/sh07_10/student/images/hst/rck/hst_rck_021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8450"/>
            <a:ext cx="3924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605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247650"/>
            <a:ext cx="867727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080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2209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II. How are Metamorphic Rocks Formed?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>
                <a:solidFill>
                  <a:srgbClr val="003300"/>
                </a:solidFill>
                <a:effectLst/>
              </a:rPr>
              <a:t>Formed under tremendous heat, great pressure, and chemical reactions</a:t>
            </a:r>
          </a:p>
          <a:p>
            <a:pPr eaLnBrk="1" hangingPunct="1"/>
            <a:r>
              <a:rPr lang="en-US" sz="3200" dirty="0" smtClean="0">
                <a:solidFill>
                  <a:srgbClr val="003300"/>
                </a:solidFill>
              </a:rPr>
              <a:t>Can make new minerals </a:t>
            </a:r>
          </a:p>
          <a:p>
            <a:pPr eaLnBrk="1" hangingPunct="1"/>
            <a:r>
              <a:rPr lang="en-US" sz="3200" dirty="0" smtClean="0">
                <a:solidFill>
                  <a:srgbClr val="003300"/>
                </a:solidFill>
              </a:rPr>
              <a:t>Most are found on or near plate boundaries</a:t>
            </a:r>
          </a:p>
          <a:p>
            <a:pPr eaLnBrk="1" hangingPunct="1"/>
            <a:r>
              <a:rPr lang="en-US" sz="3200" dirty="0" smtClean="0">
                <a:solidFill>
                  <a:srgbClr val="003300"/>
                </a:solidFill>
                <a:effectLst/>
              </a:rPr>
              <a:t>Metamorphism is changing one type of rock into another as a result of 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heat(from mantle), Pressure (from layers above) </a:t>
            </a:r>
            <a:r>
              <a:rPr lang="en-US" sz="3200" dirty="0" smtClean="0">
                <a:solidFill>
                  <a:srgbClr val="003300"/>
                </a:solidFill>
                <a:effectLst/>
              </a:rPr>
              <a:t>and/or 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chemical reactions</a:t>
            </a:r>
            <a:r>
              <a:rPr lang="en-US" sz="3200" dirty="0" smtClean="0">
                <a:solidFill>
                  <a:srgbClr val="0033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345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met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5100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585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III. Where does the Heat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97459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r>
              <a:rPr lang="en-US" dirty="0" smtClean="0"/>
              <a:t>The heat comes from: </a:t>
            </a:r>
          </a:p>
          <a:p>
            <a:pPr marL="596646" indent="-514350">
              <a:buAutoNum type="arabicPeriod"/>
            </a:pPr>
            <a:r>
              <a:rPr lang="en-US" dirty="0" smtClean="0"/>
              <a:t>Mantle</a:t>
            </a:r>
          </a:p>
          <a:p>
            <a:pPr marL="596646" indent="-514350">
              <a:buAutoNum type="arabicPeriod"/>
            </a:pPr>
            <a:r>
              <a:rPr lang="en-US" dirty="0" smtClean="0"/>
              <a:t>Pressure of the layers</a:t>
            </a:r>
          </a:p>
          <a:p>
            <a:pPr marL="596646" indent="-514350">
              <a:buAutoNum type="arabicPeriod"/>
            </a:pPr>
            <a:r>
              <a:rPr lang="en-US" dirty="0" smtClean="0"/>
              <a:t>Movement of the Plates on Earth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762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298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7137617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8954" y="457200"/>
            <a:ext cx="77877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  <a:cs typeface="Aharoni" pitchFamily="2" charset="-79"/>
              </a:rPr>
              <a:t>Earth’s Plates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avie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8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IV.   What does Metamorphism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3828288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Metamorphic rocks can change:</a:t>
            </a:r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a rocks appearance, texture</a:t>
            </a:r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crystal structure</a:t>
            </a:r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 mineral content </a:t>
            </a:r>
          </a:p>
          <a:p>
            <a:pPr lvl="0"/>
            <a:r>
              <a:rPr lang="en-US" dirty="0"/>
              <a:t>It can form </a:t>
            </a:r>
            <a:r>
              <a:rPr lang="en-US" dirty="0" smtClean="0"/>
              <a:t>from a/an</a:t>
            </a:r>
            <a:r>
              <a:rPr lang="en-US" dirty="0"/>
              <a:t>: </a:t>
            </a:r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 Igneous</a:t>
            </a:r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Sedimentary</a:t>
            </a:r>
          </a:p>
          <a:p>
            <a:pPr marL="596646" lvl="0" indent="-514350">
              <a:buFont typeface="+mj-lt"/>
              <a:buAutoNum type="arabicPeriod"/>
            </a:pPr>
            <a:r>
              <a:rPr lang="en-US" dirty="0"/>
              <a:t>Another metamorphic rock!</a:t>
            </a:r>
          </a:p>
          <a:p>
            <a:endParaRPr lang="en-US" dirty="0"/>
          </a:p>
        </p:txBody>
      </p:sp>
      <p:pic>
        <p:nvPicPr>
          <p:cNvPr id="2050" name="Picture 2" descr="C:\Users\E200801842\AppData\Local\Microsoft\Windows\Temporary Internet Files\Content.IE5\U3ZHTF70\MC900290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5303">
            <a:off x="1398772" y="2125912"/>
            <a:ext cx="2510828" cy="32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94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935409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1543</TotalTime>
  <Words>258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I. Parent Rocks</vt:lpstr>
      <vt:lpstr>Slide 3</vt:lpstr>
      <vt:lpstr>Slide 4</vt:lpstr>
      <vt:lpstr>II. How are Metamorphic Rocks Formed?</vt:lpstr>
      <vt:lpstr>Slide 6</vt:lpstr>
      <vt:lpstr>III. Where does the Heat Come From?</vt:lpstr>
      <vt:lpstr>Slide 8</vt:lpstr>
      <vt:lpstr>IV.   What does Metamorphism change?</vt:lpstr>
      <vt:lpstr>V.  Types of Metamorphic Rocks</vt:lpstr>
      <vt:lpstr>Slide 11</vt:lpstr>
      <vt:lpstr>Foliated </vt:lpstr>
      <vt:lpstr>Non-foliated</vt:lpstr>
      <vt:lpstr>VI. Contact vs. Regional Metamorphism</vt:lpstr>
      <vt:lpstr>Slide 15</vt:lpstr>
      <vt:lpstr>Slide 16</vt:lpstr>
      <vt:lpstr>Metamorphic Rock</vt:lpstr>
      <vt:lpstr>Tier 1 Metamorphic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</dc:creator>
  <cp:lastModifiedBy>Wesley's Laptop</cp:lastModifiedBy>
  <cp:revision>48</cp:revision>
  <cp:lastPrinted>2011-08-18T13:09:22Z</cp:lastPrinted>
  <dcterms:created xsi:type="dcterms:W3CDTF">2011-08-17T23:46:29Z</dcterms:created>
  <dcterms:modified xsi:type="dcterms:W3CDTF">2015-01-11T19:47:22Z</dcterms:modified>
</cp:coreProperties>
</file>